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8" r:id="rId10"/>
    <p:sldId id="270" r:id="rId11"/>
    <p:sldId id="278" r:id="rId12"/>
    <p:sldId id="272" r:id="rId13"/>
    <p:sldId id="276" r:id="rId14"/>
    <p:sldId id="277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01/01/1446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Rhesus </a:t>
            </a:r>
            <a:r>
              <a:rPr lang="en-US" dirty="0" err="1">
                <a:solidFill>
                  <a:srgbClr val="FF0000"/>
                </a:solidFill>
              </a:rPr>
              <a:t>isoimmunization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00025"/>
            <a:ext cx="8229600" cy="746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4000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pPr marL="0" indent="0" algn="l" rtl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smtClean="0">
                <a:cs typeface="Arial" panose="020B0604020202020204" pitchFamily="34" charset="0"/>
              </a:rPr>
              <a:t>3.bowel echogenicity </a:t>
            </a:r>
          </a:p>
          <a:p>
            <a:pPr marL="0" indent="0" algn="l" rtl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  4.cardiac size</a:t>
            </a:r>
          </a:p>
          <a:p>
            <a:pPr marL="0" indent="0" algn="l" rtl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  5.placental thickness and size( </a:t>
            </a:r>
            <a:r>
              <a:rPr lang="en-US" sz="2400" dirty="0" err="1" smtClean="0">
                <a:cs typeface="Arial" panose="020B0604020202020204" pitchFamily="34" charset="0"/>
              </a:rPr>
              <a:t>hyperplacentosis</a:t>
            </a:r>
            <a:r>
              <a:rPr lang="en-US" sz="2400" dirty="0" smtClean="0">
                <a:cs typeface="Arial" panose="020B0604020202020204" pitchFamily="34" charset="0"/>
              </a:rPr>
              <a:t> or </a:t>
            </a:r>
            <a:r>
              <a:rPr lang="en-US" sz="2400" dirty="0" err="1" smtClean="0">
                <a:cs typeface="Arial" panose="020B0604020202020204" pitchFamily="34" charset="0"/>
              </a:rPr>
              <a:t>placentomegaly</a:t>
            </a:r>
            <a:r>
              <a:rPr lang="en-US" sz="2400" dirty="0" smtClean="0">
                <a:cs typeface="Arial" panose="020B0604020202020204" pitchFamily="34" charset="0"/>
              </a:rPr>
              <a:t>)</a:t>
            </a:r>
          </a:p>
          <a:p>
            <a:pPr marL="0" indent="0" algn="l" rtl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endParaRPr lang="en-US" sz="2400" dirty="0" smtClean="0">
              <a:cs typeface="Arial" panose="020B0604020202020204" pitchFamily="34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 3- Doppler </a:t>
            </a:r>
            <a:r>
              <a:rPr lang="en-US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USS	</a:t>
            </a:r>
            <a:r>
              <a:rPr lang="en-US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  <a:endParaRPr lang="en-US" sz="24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609600" indent="-609600"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       non – invasive method of screening </a:t>
            </a:r>
            <a:r>
              <a:rPr lang="en-US" sz="2400" dirty="0" smtClean="0">
                <a:cs typeface="Arial" panose="020B0604020202020204" pitchFamily="34" charset="0"/>
              </a:rPr>
              <a:t>for fetal anemia by assessing blood flow velocity especially </a:t>
            </a:r>
            <a:r>
              <a:rPr lang="en-US" sz="2400" dirty="0" smtClean="0">
                <a:cs typeface="Arial" panose="020B0604020202020204" pitchFamily="34" charset="0"/>
              </a:rPr>
              <a:t>in middle </a:t>
            </a:r>
            <a:r>
              <a:rPr lang="en-US" sz="2400" dirty="0" smtClean="0">
                <a:cs typeface="Arial" panose="020B0604020202020204" pitchFamily="34" charset="0"/>
              </a:rPr>
              <a:t>cerebral </a:t>
            </a:r>
            <a:r>
              <a:rPr lang="en-US" sz="2400" dirty="0" smtClean="0">
                <a:cs typeface="Arial" panose="020B0604020202020204" pitchFamily="34" charset="0"/>
              </a:rPr>
              <a:t>artery MCA-PSV value is according to MOM(multiple of median) if above 1.5 MOM  indicate fetal anemia</a:t>
            </a:r>
          </a:p>
          <a:p>
            <a:pPr marL="609600" indent="-609600"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smtClean="0">
                <a:cs typeface="Arial" panose="020B0604020202020204" pitchFamily="34" charset="0"/>
              </a:rPr>
              <a:t>        repeat weekly</a:t>
            </a:r>
          </a:p>
          <a:p>
            <a:pPr marL="609600" indent="-609600"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400" dirty="0" smtClean="0">
              <a:cs typeface="Arial" panose="020B0604020202020204" pitchFamily="34" charset="0"/>
            </a:endParaRPr>
          </a:p>
          <a:p>
            <a:pPr marL="0" indent="0" algn="l" rtl="0" eaLnBrk="1" hangingPunct="1">
              <a:lnSpc>
                <a:spcPct val="90000"/>
              </a:lnSpc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4- fetal </a:t>
            </a:r>
            <a:r>
              <a:rPr lang="en-US" sz="24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hematocrite</a:t>
            </a:r>
            <a:endParaRPr lang="en-US" sz="24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609600" indent="-609600"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two invasive method :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>
                <a:cs typeface="Arial" panose="020B0604020202020204" pitchFamily="34" charset="0"/>
              </a:rPr>
              <a:t>direct</a:t>
            </a:r>
            <a:r>
              <a:rPr lang="en-US" sz="2400" dirty="0" smtClean="0">
                <a:solidFill>
                  <a:srgbClr val="00FF00"/>
                </a:solidFill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FF00"/>
                </a:solidFill>
                <a:cs typeface="Arial" panose="020B0604020202020204" pitchFamily="34" charset="0"/>
              </a:rPr>
              <a:t>:</a:t>
            </a:r>
            <a:r>
              <a:rPr lang="en-US" sz="2400" dirty="0" smtClean="0">
                <a:cs typeface="Arial" panose="020B0604020202020204" pitchFamily="34" charset="0"/>
              </a:rPr>
              <a:t> direct invasive method of screening for fetal anemia </a:t>
            </a:r>
            <a:r>
              <a:rPr lang="en-US" sz="2400" dirty="0" smtClean="0">
                <a:cs typeface="Arial" panose="020B0604020202020204" pitchFamily="34" charset="0"/>
              </a:rPr>
              <a:t>by </a:t>
            </a:r>
            <a:r>
              <a:rPr lang="en-US" sz="2400" dirty="0" err="1" smtClean="0">
                <a:cs typeface="Arial" panose="020B0604020202020204" pitchFamily="34" charset="0"/>
              </a:rPr>
              <a:t>Cordocentesis</a:t>
            </a:r>
            <a:r>
              <a:rPr lang="en-US" sz="2400" dirty="0" smtClean="0">
                <a:cs typeface="Arial" panose="020B0604020202020204" pitchFamily="34" charset="0"/>
              </a:rPr>
              <a:t>  to assess blood grouping    &amp;</a:t>
            </a:r>
            <a:r>
              <a:rPr lang="en-US" sz="2400" dirty="0" smtClean="0">
                <a:cs typeface="Arial" panose="020B0604020202020204" pitchFamily="34" charset="0"/>
              </a:rPr>
              <a:t>Rh</a:t>
            </a:r>
          </a:p>
          <a:p>
            <a:pPr marL="0" indent="0" algn="l" rtl="0" eaLnBrk="1" hangingPunct="1">
              <a:lnSpc>
                <a:spcPct val="90000"/>
              </a:lnSpc>
              <a:buNone/>
              <a:defRPr/>
            </a:pPr>
            <a:endParaRPr lang="en-US" sz="2400" dirty="0" smtClean="0">
              <a:cs typeface="Arial" panose="020B0604020202020204" pitchFamily="34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smtClean="0">
                <a:cs typeface="Arial" panose="020B0604020202020204" pitchFamily="34" charset="0"/>
              </a:rPr>
              <a:t> - most effective in management of </a:t>
            </a:r>
            <a:r>
              <a:rPr lang="en-US" sz="2400" dirty="0" err="1" smtClean="0">
                <a:cs typeface="Arial" panose="020B0604020202020204" pitchFamily="34" charset="0"/>
              </a:rPr>
              <a:t>isoimmunization</a:t>
            </a:r>
            <a:endParaRPr lang="en-US" sz="2400" dirty="0" smtClean="0">
              <a:cs typeface="Arial" panose="020B0604020202020204" pitchFamily="34" charset="0"/>
            </a:endParaRPr>
          </a:p>
          <a:p>
            <a:pPr marL="609600" indent="-609600"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direct coombs test, PCV , reticulocyte count, bilirubin </a:t>
            </a:r>
            <a:r>
              <a:rPr lang="en-US" sz="2400" dirty="0" smtClean="0">
                <a:cs typeface="Arial" panose="020B0604020202020204" pitchFamily="34" charset="0"/>
              </a:rPr>
              <a:t>level</a:t>
            </a:r>
          </a:p>
          <a:p>
            <a:pPr marL="609600" indent="-609600"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4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1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lnSpc>
                <a:spcPct val="90000"/>
              </a:lnSpc>
              <a:buNone/>
              <a:defRPr/>
            </a:pPr>
            <a:r>
              <a:rPr lang="en-US" sz="2000" dirty="0">
                <a:cs typeface="Arial" panose="020B0604020202020204" pitchFamily="34" charset="0"/>
              </a:rPr>
              <a:t>2. : indirect</a:t>
            </a:r>
          </a:p>
          <a:p>
            <a:pPr marL="0" indent="0" algn="l" rtl="0">
              <a:lnSpc>
                <a:spcPct val="90000"/>
              </a:lnSpc>
              <a:buNone/>
              <a:defRPr/>
            </a:pPr>
            <a:r>
              <a:rPr lang="en-US" sz="2000" dirty="0">
                <a:cs typeface="Arial" panose="020B0604020202020204" pitchFamily="34" charset="0"/>
              </a:rPr>
              <a:t>    spectrophotometry  :</a:t>
            </a:r>
          </a:p>
          <a:p>
            <a:pPr marL="0" indent="0" algn="l" rtl="0">
              <a:lnSpc>
                <a:spcPct val="90000"/>
              </a:lnSpc>
              <a:buNone/>
              <a:defRPr/>
            </a:pPr>
            <a:r>
              <a:rPr lang="en-US" sz="2000" dirty="0">
                <a:cs typeface="Arial" panose="020B0604020202020204" pitchFamily="34" charset="0"/>
              </a:rPr>
              <a:t>  (old method )monitor by serial amniocentesis to detect level of bilirubin in the amniotic fluid with help of </a:t>
            </a:r>
            <a:r>
              <a:rPr lang="en-US" sz="2000" dirty="0" err="1" smtClean="0">
                <a:cs typeface="Arial" panose="020B0604020202020204" pitchFamily="34" charset="0"/>
              </a:rPr>
              <a:t>spectrophotomertry</a:t>
            </a:r>
            <a:endParaRPr lang="en-US" sz="2000" dirty="0" smtClean="0">
              <a:cs typeface="Arial" panose="020B0604020202020204" pitchFamily="34" charset="0"/>
            </a:endParaRPr>
          </a:p>
          <a:p>
            <a:pPr marL="0" indent="0" algn="l" rtl="0">
              <a:lnSpc>
                <a:spcPct val="90000"/>
              </a:lnSpc>
              <a:buNone/>
              <a:defRPr/>
            </a:pPr>
            <a:endParaRPr lang="en-US" sz="2000" dirty="0" smtClean="0">
              <a:cs typeface="Arial" panose="020B0604020202020204" pitchFamily="34" charset="0"/>
            </a:endParaRPr>
          </a:p>
          <a:p>
            <a:pPr marL="0" indent="0" algn="l" rtl="0">
              <a:lnSpc>
                <a:spcPct val="90000"/>
              </a:lnSpc>
              <a:buNone/>
              <a:defRPr/>
            </a:pP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smtClean="0">
                <a:cs typeface="Arial" panose="020B0604020202020204" pitchFamily="34" charset="0"/>
              </a:rPr>
              <a:t>  if antibodies titer increased and MCA-PSV has reached above 1.5 MOM then intrauterine transfusion should be considered or delivery</a:t>
            </a:r>
            <a:endParaRPr lang="en-US" sz="2000" dirty="0">
              <a:cs typeface="Arial" panose="020B0604020202020204" pitchFamily="34" charset="0"/>
            </a:endParaRPr>
          </a:p>
          <a:p>
            <a:pPr marL="0" indent="0" algn="l" rtl="0">
              <a:lnSpc>
                <a:spcPct val="90000"/>
              </a:lnSpc>
              <a:buNone/>
              <a:defRPr/>
            </a:pPr>
            <a:r>
              <a:rPr lang="en-US" sz="2000" dirty="0" smtClean="0">
                <a:cs typeface="Arial" panose="020B0604020202020204" pitchFamily="34" charset="0"/>
              </a:rPr>
              <a:t>  - repeat </a:t>
            </a:r>
            <a:r>
              <a:rPr lang="en-US" sz="2000" dirty="0">
                <a:cs typeface="Arial" panose="020B0604020202020204" pitchFamily="34" charset="0"/>
              </a:rPr>
              <a:t>intrauterine transfusion 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every 3 weeks</a:t>
            </a:r>
          </a:p>
          <a:p>
            <a:pPr algn="l" rtl="0">
              <a:lnSpc>
                <a:spcPct val="90000"/>
              </a:lnSpc>
              <a:buFontTx/>
              <a:buChar char="-"/>
              <a:defRPr/>
            </a:pPr>
            <a:r>
              <a:rPr lang="en-US" sz="2000" dirty="0">
                <a:cs typeface="Arial" panose="020B0604020202020204" pitchFamily="34" charset="0"/>
              </a:rPr>
              <a:t>Delivery at 35 weeks or later</a:t>
            </a:r>
          </a:p>
          <a:p>
            <a:pPr marL="609600" indent="-609600" algn="l" rtl="0">
              <a:lnSpc>
                <a:spcPct val="90000"/>
              </a:lnSpc>
              <a:buNone/>
              <a:defRPr/>
            </a:pPr>
            <a:r>
              <a:rPr lang="en-US" sz="2000" dirty="0">
                <a:cs typeface="Arial" panose="020B0604020202020204" pitchFamily="34" charset="0"/>
              </a:rPr>
              <a:t> </a:t>
            </a:r>
          </a:p>
          <a:p>
            <a:pPr algn="l" rtl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10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cordocentesis</a:t>
            </a:r>
          </a:p>
        </p:txBody>
      </p:sp>
      <p:pic>
        <p:nvPicPr>
          <p:cNvPr id="19458" name="Picture 4" descr="f030012440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676400"/>
            <a:ext cx="7620000" cy="5181600"/>
          </a:xfrm>
          <a:noFill/>
        </p:spPr>
      </p:pic>
    </p:spTree>
    <p:extLst>
      <p:ext uri="{BB962C8B-B14F-4D97-AF65-F5344CB8AC3E}">
        <p14:creationId xmlns:p14="http://schemas.microsoft.com/office/powerpoint/2010/main" val="36174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00025"/>
            <a:ext cx="8229600" cy="746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4000" smtClean="0"/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b="1" i="1" u="sng" dirty="0" smtClean="0">
                <a:solidFill>
                  <a:srgbClr val="FF0000"/>
                </a:solidFill>
                <a:cs typeface="Arial" charset="0"/>
              </a:rPr>
              <a:t>IUT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 most effective step in management of severely </a:t>
            </a:r>
            <a:r>
              <a:rPr lang="en-US" sz="2000" dirty="0" err="1" smtClean="0">
                <a:cs typeface="Arial" charset="0"/>
              </a:rPr>
              <a:t>isoimmunization</a:t>
            </a:r>
            <a:endParaRPr lang="en-US" sz="2000" dirty="0" smtClean="0">
              <a:cs typeface="Arial" charset="0"/>
            </a:endParaRP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Aim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       is to increase </a:t>
            </a:r>
            <a:r>
              <a:rPr lang="en-US" sz="2000" dirty="0" err="1" smtClean="0">
                <a:cs typeface="Arial" charset="0"/>
              </a:rPr>
              <a:t>haematocrit</a:t>
            </a:r>
            <a:r>
              <a:rPr lang="en-US" sz="2000" dirty="0" smtClean="0">
                <a:cs typeface="Arial" charset="0"/>
              </a:rPr>
              <a:t> t0 35-40%</a:t>
            </a:r>
            <a:endParaRPr lang="en-US" sz="2000" dirty="0" smtClean="0">
              <a:cs typeface="Arial" charset="0"/>
            </a:endParaRP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two types of intrauterine transfusion </a:t>
            </a:r>
            <a:r>
              <a:rPr lang="en-US" sz="2000" dirty="0" smtClean="0">
                <a:cs typeface="Arial" charset="0"/>
              </a:rPr>
              <a:t>:</a:t>
            </a:r>
            <a:endParaRPr lang="en-US" sz="2000" dirty="0" smtClean="0">
              <a:solidFill>
                <a:srgbClr val="00FF00"/>
              </a:solidFill>
              <a:cs typeface="Arial" charset="0"/>
            </a:endParaRP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cs typeface="Arial" charset="0"/>
              </a:rPr>
              <a:t>Intravascular</a:t>
            </a:r>
          </a:p>
          <a:p>
            <a:pPr marL="0" indent="0" algn="l" rtl="0" eaLnBrk="1" hangingPunct="1">
              <a:buNone/>
            </a:pPr>
            <a:r>
              <a:rPr lang="en-US" sz="2000" dirty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 safest site is umbilical vein near cord insertion</a:t>
            </a:r>
            <a:endParaRPr lang="en-US" sz="2000" dirty="0" smtClean="0">
              <a:cs typeface="Arial" charset="0"/>
            </a:endParaRP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done only when fetus is </a:t>
            </a:r>
            <a:r>
              <a:rPr lang="en-US" sz="2000" dirty="0" err="1" smtClean="0">
                <a:cs typeface="Arial" charset="0"/>
              </a:rPr>
              <a:t>hydropic</a:t>
            </a:r>
            <a:r>
              <a:rPr lang="en-US" sz="2000" dirty="0" smtClean="0">
                <a:cs typeface="Arial" charset="0"/>
              </a:rPr>
              <a:t> or </a:t>
            </a:r>
            <a:r>
              <a:rPr lang="en-US" sz="2000" dirty="0" smtClean="0">
                <a:cs typeface="Arial" charset="0"/>
              </a:rPr>
              <a:t>severely anemic </a:t>
            </a:r>
            <a:endParaRPr lang="en-US" sz="2000" dirty="0" smtClean="0">
              <a:cs typeface="Arial" charset="0"/>
            </a:endParaRP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 use </a:t>
            </a:r>
            <a:r>
              <a:rPr lang="en-US" sz="2000" dirty="0" smtClean="0">
                <a:cs typeface="Arial" charset="0"/>
              </a:rPr>
              <a:t>fresh </a:t>
            </a:r>
            <a:r>
              <a:rPr lang="en-US" sz="2000" dirty="0" smtClean="0">
                <a:cs typeface="Arial" charset="0"/>
              </a:rPr>
              <a:t>O-</a:t>
            </a:r>
            <a:r>
              <a:rPr lang="en-US" sz="2000" dirty="0" err="1" smtClean="0">
                <a:cs typeface="Arial" charset="0"/>
              </a:rPr>
              <a:t>Ve</a:t>
            </a:r>
            <a:r>
              <a:rPr lang="en-US" sz="2000" dirty="0" smtClean="0">
                <a:cs typeface="Arial" charset="0"/>
              </a:rPr>
              <a:t> blood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WBC removed</a:t>
            </a:r>
            <a:endParaRPr lang="en-US" sz="2000" dirty="0" smtClean="0">
              <a:cs typeface="Arial" charset="0"/>
            </a:endParaRP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 sterilized by irradiation </a:t>
            </a:r>
            <a:endParaRPr lang="en-US" sz="2000" dirty="0" smtClean="0">
              <a:cs typeface="Arial" charset="0"/>
            </a:endParaRP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   PCV  </a:t>
            </a:r>
            <a:r>
              <a:rPr lang="en-US" sz="2000" dirty="0" smtClean="0">
                <a:cs typeface="Arial" charset="0"/>
              </a:rPr>
              <a:t>= 90%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under </a:t>
            </a:r>
            <a:r>
              <a:rPr lang="en-US" sz="2000" dirty="0" smtClean="0">
                <a:cs typeface="Arial" charset="0"/>
              </a:rPr>
              <a:t>continuous </a:t>
            </a:r>
            <a:r>
              <a:rPr lang="en-US" sz="2000" dirty="0" smtClean="0">
                <a:cs typeface="Arial" charset="0"/>
              </a:rPr>
              <a:t>fetal heart </a:t>
            </a:r>
            <a:r>
              <a:rPr lang="en-US" sz="2000" dirty="0" smtClean="0">
                <a:cs typeface="Arial" charset="0"/>
              </a:rPr>
              <a:t>monitoring 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 required 3 weekly interval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chemeClr val="accent3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chemeClr val="accent3"/>
                </a:solidFill>
                <a:cs typeface="Arial" charset="0"/>
              </a:rPr>
              <a:t>. </a:t>
            </a:r>
            <a:r>
              <a:rPr lang="en-US" sz="2000" dirty="0" err="1" smtClean="0">
                <a:solidFill>
                  <a:srgbClr val="FF0000"/>
                </a:solidFill>
                <a:cs typeface="Arial" charset="0"/>
              </a:rPr>
              <a:t>Intraperitoneal</a:t>
            </a:r>
            <a:r>
              <a:rPr lang="en-US" sz="2000" dirty="0" smtClean="0">
                <a:solidFill>
                  <a:srgbClr val="FF0000"/>
                </a:solidFill>
                <a:cs typeface="Arial" charset="0"/>
              </a:rPr>
              <a:t> transfusion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Used if transfusion needed in early pregnancy or vein difficult to approach</a:t>
            </a:r>
            <a:endParaRPr lang="ar-IQ" sz="2000" dirty="0" smtClean="0"/>
          </a:p>
          <a:p>
            <a:pPr marL="609600" indent="-609600" algn="l" rtl="0" eaLnBrk="1" hangingPunct="1">
              <a:buFont typeface="Wingdings" pitchFamily="2" charset="2"/>
              <a:buNone/>
            </a:pPr>
            <a:endParaRPr lang="en-US" sz="2000" b="1" i="1" u="sng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19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Intravenous immunoglobulin's</a:t>
            </a:r>
          </a:p>
          <a:p>
            <a:pPr algn="l" rtl="0"/>
            <a:r>
              <a:rPr lang="en-US" sz="2000" dirty="0" smtClean="0"/>
              <a:t>High dose of IVIG to the mother as primary therapy</a:t>
            </a:r>
          </a:p>
          <a:p>
            <a:pPr algn="l" rtl="0"/>
            <a:r>
              <a:rPr lang="en-US" sz="2000" dirty="0" smtClean="0"/>
              <a:t>Or fetal IVIG : reduce no. of blood transfusion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685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sz="2000" dirty="0">
                <a:cs typeface="Arial" charset="0"/>
              </a:rPr>
              <a:t>presence of RH antibodies in RH –</a:t>
            </a:r>
            <a:r>
              <a:rPr lang="en-US" sz="2000" dirty="0" err="1">
                <a:cs typeface="Arial" charset="0"/>
              </a:rPr>
              <a:t>ve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maternal circulation</a:t>
            </a:r>
            <a:endParaRPr lang="en-US" sz="2000" dirty="0">
              <a:cs typeface="Arial" charset="0"/>
            </a:endParaRPr>
          </a:p>
          <a:p>
            <a:pPr marL="0" indent="0" algn="l">
              <a:buNone/>
            </a:pPr>
            <a:r>
              <a:rPr lang="en-US" sz="2000" dirty="0" smtClean="0">
                <a:cs typeface="Arial" charset="0"/>
              </a:rPr>
              <a:t>  or development of antibodies against antigen of other individual of the same species </a:t>
            </a:r>
          </a:p>
          <a:p>
            <a:pPr marL="0" indent="0" algn="l">
              <a:buNone/>
            </a:pPr>
            <a:r>
              <a:rPr lang="en-US" sz="2000" dirty="0" smtClean="0">
                <a:solidFill>
                  <a:srgbClr val="00FF00"/>
                </a:solidFill>
                <a:cs typeface="Arial" charset="0"/>
              </a:rPr>
              <a:t>incidence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:     45\ 1000 deliveries</a:t>
            </a:r>
          </a:p>
          <a:p>
            <a:pPr marL="0" indent="0" algn="l">
              <a:buNone/>
            </a:pPr>
            <a:r>
              <a:rPr lang="en-US" sz="2000" dirty="0">
                <a:cs typeface="Arial" charset="0"/>
              </a:rPr>
              <a:t>                       10\1000 deliveries </a:t>
            </a:r>
          </a:p>
          <a:p>
            <a:pPr marL="0" indent="0" algn="l" rtl="0">
              <a:buNone/>
            </a:pP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cs typeface="Arial" charset="0"/>
              </a:rPr>
              <a:t>Pathophysiology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  <a:cs typeface="Arial" charset="0"/>
              </a:rPr>
              <a:t>Rh antigen is an antigen present on surface of RBCs confer individual specific blood </a:t>
            </a:r>
            <a:r>
              <a:rPr lang="en-US" sz="2000" dirty="0" smtClean="0">
                <a:solidFill>
                  <a:srgbClr val="FF0000"/>
                </a:solidFill>
                <a:cs typeface="Arial" charset="0"/>
              </a:rPr>
              <a:t>group</a:t>
            </a:r>
          </a:p>
          <a:p>
            <a:pPr marL="0" indent="0" algn="l" rtl="0">
              <a:buNone/>
            </a:pPr>
            <a:endParaRPr lang="en-US" sz="2000" dirty="0" smtClean="0">
              <a:solidFill>
                <a:srgbClr val="FF0000"/>
              </a:solidFill>
              <a:cs typeface="Arial" charset="0"/>
            </a:endParaRPr>
          </a:p>
          <a:p>
            <a:pPr algn="just" rtl="0">
              <a:buNone/>
            </a:pPr>
            <a:r>
              <a:rPr lang="en-US" sz="2000" b="1" i="1" u="sng" dirty="0">
                <a:solidFill>
                  <a:srgbClr val="FF0000"/>
                </a:solidFill>
                <a:cs typeface="Arial" charset="0"/>
              </a:rPr>
              <a:t>IMMUNIZATION</a:t>
            </a:r>
          </a:p>
          <a:p>
            <a:pPr algn="just" rtl="0">
              <a:buNone/>
            </a:pPr>
            <a:r>
              <a:rPr lang="en-US" sz="2000" dirty="0">
                <a:cs typeface="Arial" charset="0"/>
              </a:rPr>
              <a:t>depend on :</a:t>
            </a:r>
          </a:p>
          <a:p>
            <a:pPr algn="just" rtl="0">
              <a:buNone/>
            </a:pPr>
            <a:r>
              <a:rPr lang="en-US" sz="2000" dirty="0">
                <a:solidFill>
                  <a:srgbClr val="00FF00"/>
                </a:solidFill>
                <a:cs typeface="Arial" charset="0"/>
              </a:rPr>
              <a:t>amount of blood transfused</a:t>
            </a:r>
            <a:r>
              <a:rPr lang="en-US" sz="2000" dirty="0">
                <a:cs typeface="Arial" charset="0"/>
              </a:rPr>
              <a:t> &gt; 0.25 </a:t>
            </a:r>
            <a:r>
              <a:rPr lang="en-US" sz="2000" dirty="0" smtClean="0">
                <a:cs typeface="Arial" charset="0"/>
              </a:rPr>
              <a:t>ml</a:t>
            </a:r>
            <a:endParaRPr lang="en-US" sz="2000" dirty="0">
              <a:cs typeface="Arial" charset="0"/>
            </a:endParaRPr>
          </a:p>
          <a:p>
            <a:pPr algn="just" rtl="0">
              <a:buNone/>
            </a:pPr>
            <a:r>
              <a:rPr lang="en-US" sz="2000" dirty="0">
                <a:solidFill>
                  <a:srgbClr val="00FF00"/>
                </a:solidFill>
                <a:cs typeface="Arial" charset="0"/>
              </a:rPr>
              <a:t>ABO status of the fetus</a:t>
            </a:r>
          </a:p>
          <a:p>
            <a:pPr algn="just" rtl="0">
              <a:buNone/>
            </a:pPr>
            <a:r>
              <a:rPr lang="en-US" sz="2000" dirty="0">
                <a:cs typeface="Arial" charset="0"/>
              </a:rPr>
              <a:t>ABO compatible : 16% </a:t>
            </a:r>
          </a:p>
          <a:p>
            <a:pPr algn="just" rtl="0">
              <a:buNone/>
            </a:pPr>
            <a:r>
              <a:rPr lang="en-US" sz="2000" dirty="0">
                <a:cs typeface="Arial" charset="0"/>
              </a:rPr>
              <a:t>ABO incompatible : 1-2 %</a:t>
            </a:r>
          </a:p>
          <a:p>
            <a:pPr marL="0" indent="0" algn="l" rtl="0">
              <a:buNone/>
            </a:pPr>
            <a:endParaRPr lang="en-US" sz="2000" dirty="0" smtClean="0">
              <a:solidFill>
                <a:srgbClr val="FF0000"/>
              </a:solidFill>
              <a:cs typeface="Arial" charset="0"/>
            </a:endParaRPr>
          </a:p>
          <a:p>
            <a:pPr marL="0" indent="0" algn="l">
              <a:buNone/>
            </a:pPr>
            <a:r>
              <a:rPr lang="en-US" sz="2000" dirty="0" smtClean="0">
                <a:cs typeface="Arial" charset="0"/>
              </a:rPr>
              <a:t>15</a:t>
            </a:r>
            <a:r>
              <a:rPr lang="en-US" sz="2000" dirty="0">
                <a:cs typeface="Arial" charset="0"/>
              </a:rPr>
              <a:t>% of </a:t>
            </a:r>
            <a:r>
              <a:rPr lang="en-US" sz="2000" dirty="0" smtClean="0">
                <a:cs typeface="Arial" charset="0"/>
              </a:rPr>
              <a:t>white</a:t>
            </a:r>
            <a:endParaRPr lang="en-US" sz="2000" dirty="0">
              <a:cs typeface="Arial" charset="0"/>
            </a:endParaRPr>
          </a:p>
          <a:p>
            <a:pPr marL="0" indent="0" algn="l">
              <a:buNone/>
            </a:pPr>
            <a:r>
              <a:rPr lang="en-US" sz="2000" dirty="0">
                <a:cs typeface="Arial" charset="0"/>
              </a:rPr>
              <a:t>  8% black </a:t>
            </a:r>
          </a:p>
          <a:p>
            <a:pPr marL="0" indent="0" algn="l">
              <a:buNone/>
            </a:pPr>
            <a:r>
              <a:rPr lang="en-US" sz="2000" dirty="0">
                <a:cs typeface="Arial" charset="0"/>
              </a:rPr>
              <a:t>  2% </a:t>
            </a:r>
            <a:r>
              <a:rPr lang="en-US" sz="2000" dirty="0" err="1">
                <a:cs typeface="Arial" charset="0"/>
              </a:rPr>
              <a:t>asian</a:t>
            </a:r>
            <a:endParaRPr lang="en-US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93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Etiology </a:t>
            </a:r>
            <a:r>
              <a:rPr lang="en-US" dirty="0">
                <a:solidFill>
                  <a:srgbClr val="FF0000"/>
                </a:solidFill>
              </a:rPr>
              <a:t>of immunization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l" rtl="0"/>
            <a:r>
              <a:rPr lang="en-US" sz="2000" dirty="0">
                <a:solidFill>
                  <a:srgbClr val="00FF00"/>
                </a:solidFill>
                <a:cs typeface="Arial" charset="0"/>
              </a:rPr>
              <a:t>transfusion of improperly cross matched blood</a:t>
            </a:r>
          </a:p>
          <a:p>
            <a:pPr marL="609600" indent="-609600" algn="l" rtl="0"/>
            <a:r>
              <a:rPr lang="en-US" sz="2000" dirty="0" err="1">
                <a:solidFill>
                  <a:srgbClr val="00FF00"/>
                </a:solidFill>
                <a:cs typeface="Arial" charset="0"/>
              </a:rPr>
              <a:t>feto-matermal</a:t>
            </a:r>
            <a:r>
              <a:rPr lang="en-US" sz="2000" dirty="0">
                <a:solidFill>
                  <a:srgbClr val="00FF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FF00"/>
                </a:solidFill>
                <a:cs typeface="Arial" charset="0"/>
              </a:rPr>
              <a:t>trans placental hemorrhage(FMH OR TPH</a:t>
            </a:r>
            <a:r>
              <a:rPr lang="en-US" sz="2000" dirty="0">
                <a:cs typeface="Arial" charset="0"/>
              </a:rPr>
              <a:t>)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000" dirty="0">
                <a:cs typeface="Arial" charset="0"/>
              </a:rPr>
              <a:t>silent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000" dirty="0">
                <a:cs typeface="Arial" charset="0"/>
              </a:rPr>
              <a:t>abortion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000" dirty="0">
                <a:cs typeface="Arial" charset="0"/>
              </a:rPr>
              <a:t>ectopic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000" dirty="0">
                <a:cs typeface="Arial" charset="0"/>
              </a:rPr>
              <a:t>chorionic villus sampling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000" dirty="0">
                <a:cs typeface="Arial" charset="0"/>
              </a:rPr>
              <a:t>amniocentesis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000" dirty="0">
                <a:cs typeface="Arial" charset="0"/>
              </a:rPr>
              <a:t>APH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000" dirty="0">
                <a:cs typeface="Arial" charset="0"/>
              </a:rPr>
              <a:t>external cephalic version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000" dirty="0">
                <a:cs typeface="Arial" charset="0"/>
              </a:rPr>
              <a:t>postpartum </a:t>
            </a:r>
            <a:r>
              <a:rPr lang="en-US" sz="2000" dirty="0" err="1">
                <a:cs typeface="Arial" charset="0"/>
              </a:rPr>
              <a:t>haemorrhage</a:t>
            </a:r>
            <a:endParaRPr lang="en-US" sz="2000" dirty="0">
              <a:cs typeface="Arial" charset="0"/>
            </a:endParaRPr>
          </a:p>
          <a:p>
            <a:pPr marL="609600" indent="-609600" algn="l" rtl="0">
              <a:buFontTx/>
              <a:buAutoNum type="arabicPeriod"/>
            </a:pPr>
            <a:endParaRPr lang="en-US" sz="2000" dirty="0">
              <a:cs typeface="Arial" charset="0"/>
            </a:endParaRPr>
          </a:p>
          <a:p>
            <a:pPr marL="0" indent="0" algn="r" rtl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880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rgbClr val="FF0000"/>
                </a:solidFill>
              </a:rPr>
              <a:t>immune </a:t>
            </a:r>
            <a:r>
              <a:rPr lang="en-US" i="1" u="sng" dirty="0">
                <a:solidFill>
                  <a:srgbClr val="FF0000"/>
                </a:solidFill>
              </a:rPr>
              <a:t>response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rtl="0">
              <a:buNone/>
            </a:pPr>
            <a:r>
              <a:rPr lang="en-US" dirty="0">
                <a:cs typeface="Arial" charset="0"/>
              </a:rPr>
              <a:t>when </a:t>
            </a:r>
            <a:r>
              <a:rPr lang="en-US" dirty="0" smtClean="0">
                <a:cs typeface="Arial" charset="0"/>
              </a:rPr>
              <a:t>Rh </a:t>
            </a:r>
            <a:r>
              <a:rPr lang="en-US" dirty="0">
                <a:cs typeface="Arial" charset="0"/>
              </a:rPr>
              <a:t>positive </a:t>
            </a:r>
            <a:r>
              <a:rPr lang="en-US" dirty="0" smtClean="0">
                <a:cs typeface="Arial" charset="0"/>
              </a:rPr>
              <a:t>fetal RBCs enter </a:t>
            </a:r>
            <a:r>
              <a:rPr lang="en-US" dirty="0">
                <a:cs typeface="Arial" charset="0"/>
              </a:rPr>
              <a:t>maternal circulation </a:t>
            </a:r>
            <a:r>
              <a:rPr lang="en-US" dirty="0" smtClean="0">
                <a:cs typeface="Arial" charset="0"/>
              </a:rPr>
              <a:t>via FMH result in formation or anti-D-antibodies which pass to the fetus through placental circulation and destroy fetal RBCs to produce fetal anemia. the primary initial  </a:t>
            </a:r>
            <a:r>
              <a:rPr lang="en-US" dirty="0">
                <a:cs typeface="Arial" charset="0"/>
              </a:rPr>
              <a:t>immune </a:t>
            </a:r>
            <a:r>
              <a:rPr lang="en-US" dirty="0" smtClean="0">
                <a:cs typeface="Arial" charset="0"/>
              </a:rPr>
              <a:t>response </a:t>
            </a:r>
            <a:r>
              <a:rPr lang="en-US" dirty="0">
                <a:cs typeface="Arial" charset="0"/>
              </a:rPr>
              <a:t>is by IGM antibodies </a:t>
            </a:r>
            <a:r>
              <a:rPr lang="en-US" dirty="0" smtClean="0">
                <a:cs typeface="Arial" charset="0"/>
              </a:rPr>
              <a:t>that’s why first baby rarely affected, </a:t>
            </a:r>
            <a:r>
              <a:rPr lang="en-US" dirty="0" smtClean="0">
                <a:cs typeface="Arial" charset="0"/>
              </a:rPr>
              <a:t>secondary </a:t>
            </a:r>
            <a:r>
              <a:rPr lang="en-US" dirty="0">
                <a:cs typeface="Arial" charset="0"/>
              </a:rPr>
              <a:t>immune response is by IGG antibodies which capable of crossing the  placenta </a:t>
            </a:r>
            <a:endParaRPr lang="en-US" dirty="0" smtClean="0">
              <a:cs typeface="Arial" charset="0"/>
            </a:endParaRPr>
          </a:p>
          <a:p>
            <a:pPr algn="just" rtl="0">
              <a:buNone/>
            </a:pPr>
            <a:r>
              <a:rPr lang="en-US" dirty="0" smtClean="0">
                <a:cs typeface="Arial" charset="0"/>
              </a:rPr>
              <a:t>FMH in the first and second trimester are minute </a:t>
            </a:r>
          </a:p>
          <a:p>
            <a:pPr algn="just" rtl="0">
              <a:buNone/>
            </a:pPr>
            <a:r>
              <a:rPr lang="en-US" dirty="0" smtClean="0">
                <a:cs typeface="Arial" charset="0"/>
              </a:rPr>
              <a:t>In the third trimester as high as </a:t>
            </a:r>
            <a:r>
              <a:rPr lang="en-US" dirty="0" smtClean="0">
                <a:cs typeface="Arial" charset="0"/>
              </a:rPr>
              <a:t>25ml</a:t>
            </a:r>
          </a:p>
          <a:p>
            <a:pPr algn="just" rtl="0">
              <a:buNone/>
            </a:pPr>
            <a:endParaRPr lang="en-US" dirty="0" smtClean="0">
              <a:cs typeface="Arial" charset="0"/>
            </a:endParaRPr>
          </a:p>
          <a:p>
            <a:pPr algn="just" rtl="0">
              <a:buNone/>
            </a:pP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Kleihauer-Betke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test: </a:t>
            </a:r>
          </a:p>
          <a:p>
            <a:pPr algn="just" rtl="0">
              <a:buNone/>
            </a:pPr>
            <a:r>
              <a:rPr lang="en-US" dirty="0" smtClean="0">
                <a:cs typeface="Arial" charset="0"/>
              </a:rPr>
              <a:t>Used to detect fetal </a:t>
            </a:r>
            <a:r>
              <a:rPr lang="en-US" dirty="0" smtClean="0">
                <a:cs typeface="Arial" charset="0"/>
              </a:rPr>
              <a:t>RBC in </a:t>
            </a:r>
            <a:r>
              <a:rPr lang="en-US" dirty="0" smtClean="0">
                <a:cs typeface="Arial" charset="0"/>
              </a:rPr>
              <a:t>maternal circulation </a:t>
            </a:r>
          </a:p>
          <a:p>
            <a:pPr algn="just" rtl="0">
              <a:buNone/>
            </a:pPr>
            <a:r>
              <a:rPr lang="en-US" dirty="0" smtClean="0">
                <a:cs typeface="Arial" charset="0"/>
              </a:rPr>
              <a:t>Blood smear is prepared from the mother and treated with acid, adult HB become brown (ghost cell) while fetal RBC persist pink</a:t>
            </a:r>
            <a:endParaRPr lang="en-US" dirty="0">
              <a:cs typeface="Arial" charset="0"/>
            </a:endParaRPr>
          </a:p>
          <a:p>
            <a:pPr algn="just" rtl="0"/>
            <a:endParaRPr lang="en-US" dirty="0">
              <a:cs typeface="Arial" charset="0"/>
            </a:endParaRPr>
          </a:p>
          <a:p>
            <a:pPr algn="just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Pathogenesis of </a:t>
            </a:r>
            <a:r>
              <a:rPr lang="en-US" dirty="0" smtClean="0">
                <a:solidFill>
                  <a:srgbClr val="FF0000"/>
                </a:solidFill>
              </a:rPr>
              <a:t>anemia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000" dirty="0">
                <a:cs typeface="Arial" charset="0"/>
              </a:rPr>
              <a:t>when maternal antibodies cross </a:t>
            </a:r>
            <a:r>
              <a:rPr lang="en-US" sz="2000" dirty="0" smtClean="0">
                <a:cs typeface="Arial" charset="0"/>
              </a:rPr>
              <a:t>placenta, usually in the second or subsequent pregnancies that the fetus affected ,attack </a:t>
            </a:r>
            <a:r>
              <a:rPr lang="en-US" sz="2000" dirty="0">
                <a:cs typeface="Arial" charset="0"/>
              </a:rPr>
              <a:t>RH antigen on fetal RBC ,</a:t>
            </a:r>
          </a:p>
          <a:p>
            <a:pPr algn="l" rtl="0">
              <a:buFontTx/>
              <a:buChar char="-"/>
            </a:pPr>
            <a:r>
              <a:rPr lang="en-US" sz="2000" dirty="0">
                <a:cs typeface="Arial" charset="0"/>
              </a:rPr>
              <a:t>non – complement mediated hemolysis occurred </a:t>
            </a:r>
          </a:p>
          <a:p>
            <a:pPr algn="l" rtl="0">
              <a:buFontTx/>
              <a:buChar char="-"/>
            </a:pPr>
            <a:endParaRPr lang="en-US" sz="2000" dirty="0">
              <a:cs typeface="Arial" charset="0"/>
            </a:endParaRPr>
          </a:p>
          <a:p>
            <a:pPr algn="l" rtl="0">
              <a:buFontTx/>
              <a:buChar char="-"/>
            </a:pPr>
            <a:r>
              <a:rPr lang="en-US" sz="2000" dirty="0" smtClean="0">
                <a:cs typeface="Arial" charset="0"/>
              </a:rPr>
              <a:t>End result is  </a:t>
            </a:r>
            <a:r>
              <a:rPr lang="en-US" sz="2000" dirty="0">
                <a:cs typeface="Arial" charset="0"/>
              </a:rPr>
              <a:t>fetal </a:t>
            </a:r>
            <a:r>
              <a:rPr lang="en-US" sz="2000" dirty="0" smtClean="0">
                <a:cs typeface="Arial" charset="0"/>
              </a:rPr>
              <a:t>anemia </a:t>
            </a:r>
            <a:r>
              <a:rPr lang="en-US" sz="2000" dirty="0">
                <a:cs typeface="Arial" charset="0"/>
              </a:rPr>
              <a:t>which in turn stimulate </a:t>
            </a:r>
            <a:r>
              <a:rPr lang="en-US" sz="2000" dirty="0" err="1">
                <a:cs typeface="Arial" charset="0"/>
              </a:rPr>
              <a:t>extramedullary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erythropoeisis</a:t>
            </a:r>
            <a:r>
              <a:rPr lang="en-US" sz="2000" dirty="0">
                <a:cs typeface="Arial" charset="0"/>
              </a:rPr>
              <a:t> in fetal </a:t>
            </a:r>
            <a:r>
              <a:rPr lang="en-US" sz="2000" dirty="0" smtClean="0">
                <a:cs typeface="Arial" charset="0"/>
              </a:rPr>
              <a:t>liver and spleen result in </a:t>
            </a:r>
            <a:r>
              <a:rPr lang="en-US" sz="2000" dirty="0" err="1" smtClean="0">
                <a:cs typeface="Arial" charset="0"/>
              </a:rPr>
              <a:t>hepatospleenomegaly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( </a:t>
            </a:r>
            <a:r>
              <a:rPr lang="en-US" sz="2000" dirty="0" err="1">
                <a:cs typeface="Arial" charset="0"/>
              </a:rPr>
              <a:t>hypoproteinaemia</a:t>
            </a:r>
            <a:r>
              <a:rPr lang="en-US" sz="2000" dirty="0">
                <a:cs typeface="Arial" charset="0"/>
              </a:rPr>
              <a:t> , portal hypertension) </a:t>
            </a:r>
            <a:endParaRPr lang="en-US" sz="2000" dirty="0" smtClean="0">
              <a:cs typeface="Arial" charset="0"/>
            </a:endParaRPr>
          </a:p>
          <a:p>
            <a:pPr algn="l" rtl="0">
              <a:buFontTx/>
              <a:buChar char="-"/>
            </a:pPr>
            <a:r>
              <a:rPr lang="en-US" sz="2000" dirty="0" smtClean="0">
                <a:cs typeface="Arial" charset="0"/>
              </a:rPr>
              <a:t>Profound anemia result in increase cardiac output but hypoxic heart can no longer sustain and finally result in heart failure( pericardial effusion, pleural effusion, </a:t>
            </a:r>
            <a:r>
              <a:rPr lang="en-US" sz="2000" dirty="0" err="1" smtClean="0">
                <a:cs typeface="Arial" charset="0"/>
              </a:rPr>
              <a:t>ascitis</a:t>
            </a:r>
            <a:r>
              <a:rPr lang="en-US" sz="2000" dirty="0">
                <a:cs typeface="Arial" charset="0"/>
              </a:rPr>
              <a:t>)</a:t>
            </a:r>
            <a:endParaRPr lang="en-US" sz="2000" dirty="0" smtClean="0">
              <a:cs typeface="Arial" charset="0"/>
            </a:endParaRPr>
          </a:p>
          <a:p>
            <a:pPr marL="0" indent="0" algn="l" rtl="0">
              <a:buNone/>
            </a:pPr>
            <a:r>
              <a:rPr lang="en-US" sz="2000" dirty="0" smtClean="0">
                <a:cs typeface="Arial" charset="0"/>
              </a:rPr>
              <a:t>   fetal </a:t>
            </a:r>
            <a:r>
              <a:rPr lang="en-US" sz="2000" dirty="0" err="1">
                <a:cs typeface="Arial" charset="0"/>
              </a:rPr>
              <a:t>anaemia</a:t>
            </a:r>
            <a:r>
              <a:rPr lang="en-US" sz="2000" dirty="0">
                <a:cs typeface="Arial" charset="0"/>
              </a:rPr>
              <a:t> causes hypoxia , capillary </a:t>
            </a:r>
            <a:r>
              <a:rPr lang="en-US" sz="2000" dirty="0" smtClean="0">
                <a:cs typeface="Arial" charset="0"/>
              </a:rPr>
              <a:t>leakage result in pericardial , pleural effusion and </a:t>
            </a:r>
            <a:r>
              <a:rPr lang="en-US" sz="2000" dirty="0" err="1" smtClean="0">
                <a:cs typeface="Arial" charset="0"/>
              </a:rPr>
              <a:t>ascitis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combination result in </a:t>
            </a:r>
            <a:r>
              <a:rPr lang="en-US" sz="2000" dirty="0" err="1" smtClean="0">
                <a:cs typeface="Arial" charset="0"/>
              </a:rPr>
              <a:t>hydrops</a:t>
            </a:r>
            <a:endParaRPr lang="en-US" sz="2000" dirty="0" smtClean="0">
              <a:cs typeface="Arial" charset="0"/>
            </a:endParaRPr>
          </a:p>
          <a:p>
            <a:pPr algn="l" rtl="0">
              <a:buFontTx/>
              <a:buChar char="-"/>
            </a:pPr>
            <a:r>
              <a:rPr lang="en-US" sz="2000" dirty="0">
                <a:cs typeface="Arial" charset="0"/>
              </a:rPr>
              <a:t>To compensate for reduced oxygen supply placenta also enlarge </a:t>
            </a:r>
            <a:r>
              <a:rPr lang="en-US" sz="2000" dirty="0" err="1">
                <a:cs typeface="Arial" charset="0"/>
              </a:rPr>
              <a:t>placentomegaly</a:t>
            </a:r>
            <a:endParaRPr lang="en-US" sz="2000" dirty="0">
              <a:cs typeface="Arial" charset="0"/>
            </a:endParaRPr>
          </a:p>
          <a:p>
            <a:pPr algn="l" rtl="0">
              <a:buFontTx/>
              <a:buChar char="-"/>
            </a:pPr>
            <a:endParaRPr lang="en-US" sz="2000" dirty="0">
              <a:cs typeface="Arial" charset="0"/>
            </a:endParaRPr>
          </a:p>
          <a:p>
            <a:pPr marL="0" indent="0" algn="l" rtl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65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4338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685800"/>
            <a:ext cx="7696200" cy="5321300"/>
          </a:xfrm>
        </p:spPr>
      </p:pic>
    </p:spTree>
    <p:extLst>
      <p:ext uri="{BB962C8B-B14F-4D97-AF65-F5344CB8AC3E}">
        <p14:creationId xmlns:p14="http://schemas.microsoft.com/office/powerpoint/2010/main" val="2920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23622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i="1" u="sng" dirty="0" smtClean="0">
                <a:solidFill>
                  <a:srgbClr val="FF0000"/>
                </a:solidFill>
              </a:rPr>
              <a:t>P</a:t>
            </a:r>
            <a:r>
              <a:rPr lang="en-US" sz="2800" i="1" u="sng" dirty="0" smtClean="0">
                <a:solidFill>
                  <a:srgbClr val="FF0000"/>
                </a:solidFill>
              </a:rPr>
              <a:t>revention</a:t>
            </a:r>
            <a:endParaRPr lang="en-US" sz="4000" i="1" u="sng" dirty="0" smtClean="0">
              <a:solidFill>
                <a:srgbClr val="FF0000"/>
              </a:solidFill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administration of RH </a:t>
            </a:r>
            <a:r>
              <a:rPr lang="en-US" sz="2400" dirty="0" smtClean="0">
                <a:cs typeface="Arial" panose="020B0604020202020204" pitchFamily="34" charset="0"/>
              </a:rPr>
              <a:t>immunoglobulin 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Aim :   is to prevent immunization either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>
                <a:cs typeface="Arial" panose="020B0604020202020204" pitchFamily="34" charset="0"/>
              </a:rPr>
              <a:t>-</a:t>
            </a:r>
            <a:r>
              <a:rPr lang="en-US" sz="2400" dirty="0" smtClean="0">
                <a:cs typeface="Arial" panose="020B0604020202020204" pitchFamily="34" charset="0"/>
              </a:rPr>
              <a:t> at birth or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 - </a:t>
            </a:r>
            <a:r>
              <a:rPr lang="en-US" sz="2400" dirty="0" err="1" smtClean="0">
                <a:cs typeface="Arial" panose="020B0604020202020204" pitchFamily="34" charset="0"/>
              </a:rPr>
              <a:t>antenatally</a:t>
            </a:r>
            <a:r>
              <a:rPr lang="en-US" sz="2400" dirty="0" smtClean="0">
                <a:cs typeface="Arial" panose="020B0604020202020204" pitchFamily="34" charset="0"/>
              </a:rPr>
              <a:t> 28-32weeks to take care of small FMH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smtClean="0">
                <a:cs typeface="Arial" panose="020B0604020202020204" pitchFamily="34" charset="0"/>
              </a:rPr>
              <a:t>- any  time pregnant has FMH after 12 weeks</a:t>
            </a:r>
            <a:endParaRPr lang="en-US" sz="2400" dirty="0" smtClean="0">
              <a:cs typeface="Arial" panose="020B0604020202020204" pitchFamily="34" charset="0"/>
            </a:endParaRP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mechanism of action 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timing of administration     72hrs 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00FF00"/>
                </a:solidFill>
                <a:cs typeface="Arial" panose="020B0604020202020204" pitchFamily="34" charset="0"/>
              </a:rPr>
              <a:t>Dose </a:t>
            </a:r>
            <a:r>
              <a:rPr lang="en-US" sz="2400" dirty="0" smtClean="0">
                <a:cs typeface="Arial" panose="020B0604020202020204" pitchFamily="34" charset="0"/>
              </a:rPr>
              <a:t>  500iu   =100mg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before do estimate of fetal blood in maternal circulation by </a:t>
            </a:r>
            <a:r>
              <a:rPr lang="en-US" sz="2400" dirty="0" err="1" smtClean="0">
                <a:cs typeface="Arial" panose="020B0604020202020204" pitchFamily="34" charset="0"/>
              </a:rPr>
              <a:t>Kleihaur</a:t>
            </a:r>
            <a:r>
              <a:rPr lang="en-US" sz="2400" dirty="0" smtClean="0">
                <a:cs typeface="Arial" panose="020B0604020202020204" pitchFamily="34" charset="0"/>
              </a:rPr>
              <a:t> test under 50 </a:t>
            </a:r>
            <a:r>
              <a:rPr lang="en-US" sz="2400" dirty="0" err="1" smtClean="0">
                <a:cs typeface="Arial" panose="020B0604020202020204" pitchFamily="34" charset="0"/>
              </a:rPr>
              <a:t>lpf</a:t>
            </a:r>
            <a:endParaRPr lang="en-US" sz="2400" dirty="0" smtClean="0">
              <a:cs typeface="Arial" panose="020B0604020202020204" pitchFamily="34" charset="0"/>
            </a:endParaRP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each 5 RBC </a:t>
            </a:r>
            <a:r>
              <a:rPr lang="en-US" sz="2400" dirty="0" err="1" smtClean="0">
                <a:cs typeface="Arial" panose="020B0604020202020204" pitchFamily="34" charset="0"/>
              </a:rPr>
              <a:t>equivelent</a:t>
            </a:r>
            <a:r>
              <a:rPr lang="en-US" sz="2400" dirty="0" smtClean="0">
                <a:cs typeface="Arial" panose="020B0604020202020204" pitchFamily="34" charset="0"/>
              </a:rPr>
              <a:t> =  o.25ml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500iu  =  4ml  =  80cell in </a:t>
            </a:r>
            <a:r>
              <a:rPr lang="en-US" sz="2400" dirty="0" err="1" smtClean="0">
                <a:cs typeface="Arial" panose="020B0604020202020204" pitchFamily="34" charset="0"/>
              </a:rPr>
              <a:t>lpf</a:t>
            </a:r>
            <a:endParaRPr lang="en-US" sz="2400" dirty="0" smtClean="0">
              <a:cs typeface="Arial" panose="020B0604020202020204" pitchFamily="34" charset="0"/>
            </a:endParaRPr>
          </a:p>
          <a:p>
            <a:pPr marL="609600" indent="-609600" algn="l" rtl="0" eaLnBrk="1" hangingPunct="1">
              <a:buFont typeface="Wingdings 3" pitchFamily="18" charset="2"/>
              <a:buNone/>
              <a:defRPr/>
            </a:pPr>
            <a:r>
              <a:rPr lang="en-US" sz="2400" dirty="0"/>
              <a:t>Prevention </a:t>
            </a:r>
            <a:r>
              <a:rPr lang="en-US" sz="2400" dirty="0" smtClean="0"/>
              <a:t>of </a:t>
            </a:r>
            <a:r>
              <a:rPr lang="en-US" sz="2400" dirty="0" err="1" smtClean="0">
                <a:solidFill>
                  <a:srgbClr val="FF0000"/>
                </a:solidFill>
              </a:rPr>
              <a:t>hydrops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fetalis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</a:p>
          <a:p>
            <a:pPr marL="609600" indent="-609600" algn="l" rtl="0" eaLnBrk="1" hangingPunct="1">
              <a:buFont typeface="Wingdings 3" pitchFamily="18" charset="2"/>
              <a:buNone/>
              <a:defRPr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  </a:t>
            </a:r>
            <a:r>
              <a:rPr lang="en-US" sz="2400" dirty="0" smtClean="0"/>
              <a:t>in </a:t>
            </a:r>
            <a:r>
              <a:rPr lang="en-US" sz="2400" dirty="0"/>
              <a:t>patient with previous </a:t>
            </a:r>
            <a:r>
              <a:rPr lang="en-US" sz="2400" dirty="0" smtClean="0"/>
              <a:t>history </a:t>
            </a:r>
            <a:endParaRPr lang="en-US" sz="2400" dirty="0"/>
          </a:p>
          <a:p>
            <a:pPr marL="0" indent="0" algn="l" rtl="0" eaLnBrk="1" hangingPunct="1">
              <a:buFont typeface="Wingdings 3" pitchFamily="18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1.o+VE  gastric acid resistant capsule</a:t>
            </a:r>
          </a:p>
          <a:p>
            <a:pPr marL="0" indent="0" algn="l" rtl="0" eaLnBrk="1" hangingPunct="1">
              <a:buFont typeface="Wingdings 3" pitchFamily="18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2.bone marrow transplant</a:t>
            </a:r>
          </a:p>
          <a:p>
            <a:pPr marL="0" indent="0" algn="l" rtl="0" eaLnBrk="1" hangingPunct="1">
              <a:buFont typeface="Wingdings 3" pitchFamily="18" charset="2"/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3.plasmaphoresis.</a:t>
            </a:r>
          </a:p>
          <a:p>
            <a:pPr marL="609600" indent="-609600" algn="l" rtl="0" eaLnBrk="1" hangingPunct="1">
              <a:buFontTx/>
              <a:buAutoNum type="arabicPeriod"/>
              <a:defRPr/>
            </a:pPr>
            <a:endParaRPr lang="en-US" sz="2400" dirty="0" smtClean="0">
              <a:cs typeface="Arial" panose="020B0604020202020204" pitchFamily="34" charset="0"/>
            </a:endParaRPr>
          </a:p>
          <a:p>
            <a:pPr marL="609600" indent="-609600" algn="l" rtl="0" eaLnBrk="1" hangingPunct="1">
              <a:buFontTx/>
              <a:buAutoNum type="arabicPeriod"/>
              <a:defRPr/>
            </a:pPr>
            <a:endParaRPr lang="en-US" sz="2400" dirty="0" smtClean="0">
              <a:cs typeface="Arial" panose="020B0604020202020204" pitchFamily="34" charset="0"/>
            </a:endParaRP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endParaRPr lang="en-US" sz="24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52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00025"/>
            <a:ext cx="8229600" cy="746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400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2400" dirty="0" smtClean="0">
                <a:cs typeface="Arial" charset="0"/>
              </a:rPr>
              <a:t>during delivery :</a:t>
            </a:r>
          </a:p>
          <a:p>
            <a:pPr algn="l" rtl="0"/>
            <a:r>
              <a:rPr lang="en-US" sz="2400" dirty="0" smtClean="0">
                <a:cs typeface="Arial" charset="0"/>
              </a:rPr>
              <a:t>hurry removal of placenta</a:t>
            </a:r>
          </a:p>
          <a:p>
            <a:pPr algn="l" rtl="0"/>
            <a:r>
              <a:rPr lang="en-US" sz="2400" dirty="0" smtClean="0">
                <a:cs typeface="Arial" charset="0"/>
              </a:rPr>
              <a:t>avoid unnecessary spillage of blood in peritoneal cavity </a:t>
            </a:r>
          </a:p>
          <a:p>
            <a:pPr algn="l" rtl="0"/>
            <a:r>
              <a:rPr lang="en-US" sz="2400" dirty="0" smtClean="0">
                <a:cs typeface="Arial" charset="0"/>
              </a:rPr>
              <a:t>amniocentesis done under USS</a:t>
            </a:r>
          </a:p>
          <a:p>
            <a:pPr algn="l" rtl="0"/>
            <a:r>
              <a:rPr lang="en-US" sz="3600" b="1" i="1" u="sng" dirty="0" smtClean="0">
                <a:solidFill>
                  <a:srgbClr val="FF0000"/>
                </a:solidFill>
                <a:cs typeface="Arial" charset="0"/>
              </a:rPr>
              <a:t>Treatment</a:t>
            </a:r>
            <a:endParaRPr lang="en-US" sz="2400" b="1" i="1" u="sng" dirty="0" smtClean="0">
              <a:solidFill>
                <a:srgbClr val="FF0000"/>
              </a:solidFill>
              <a:cs typeface="Arial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00FF00"/>
                </a:solidFill>
                <a:cs typeface="Arial" charset="0"/>
              </a:rPr>
              <a:t>RH negative non immunized</a:t>
            </a:r>
          </a:p>
          <a:p>
            <a:pPr algn="l" rtl="0"/>
            <a:r>
              <a:rPr lang="en-US" sz="2400" dirty="0" smtClean="0">
                <a:cs typeface="Arial" charset="0"/>
              </a:rPr>
              <a:t>Determine Rh status of the women ,if negative, determine husband </a:t>
            </a:r>
            <a:r>
              <a:rPr lang="en-US" sz="2400" dirty="0" smtClean="0">
                <a:cs typeface="Arial" charset="0"/>
              </a:rPr>
              <a:t>blood group &amp; </a:t>
            </a:r>
            <a:r>
              <a:rPr lang="en-US" sz="2400" dirty="0" smtClean="0">
                <a:cs typeface="Arial" charset="0"/>
              </a:rPr>
              <a:t>Rh</a:t>
            </a:r>
          </a:p>
          <a:p>
            <a:pPr algn="l" rtl="0"/>
            <a:r>
              <a:rPr lang="en-US" sz="2400" dirty="0" smtClean="0">
                <a:cs typeface="Arial" charset="0"/>
              </a:rPr>
              <a:t>Repeat antibodies titer every 4 weeks aim is early detection of </a:t>
            </a:r>
            <a:r>
              <a:rPr lang="en-US" sz="2400" dirty="0" err="1" smtClean="0">
                <a:cs typeface="Arial" charset="0"/>
              </a:rPr>
              <a:t>isoimmunization</a:t>
            </a:r>
            <a:r>
              <a:rPr lang="en-US" sz="2400" dirty="0" smtClean="0">
                <a:cs typeface="Arial" charset="0"/>
              </a:rPr>
              <a:t>  treat fetal anemia</a:t>
            </a:r>
            <a:endParaRPr lang="en-US" sz="2400" dirty="0" smtClean="0">
              <a:cs typeface="Arial" charset="0"/>
            </a:endParaRPr>
          </a:p>
          <a:p>
            <a:pPr algn="l" rtl="0"/>
            <a:r>
              <a:rPr lang="en-US" sz="2400" dirty="0" smtClean="0">
                <a:cs typeface="Arial" charset="0"/>
              </a:rPr>
              <a:t>Prophylactic anti-D at 28 – 32 weeks??????</a:t>
            </a:r>
            <a:endParaRPr lang="en-US" sz="2400" dirty="0" smtClean="0">
              <a:cs typeface="Arial" charset="0"/>
            </a:endParaRPr>
          </a:p>
          <a:p>
            <a:pPr algn="l" rtl="0"/>
            <a:r>
              <a:rPr lang="en-US" sz="2400" dirty="0" smtClean="0">
                <a:cs typeface="Arial" charset="0"/>
              </a:rPr>
              <a:t>anti D to mother with V.B of unknown origin</a:t>
            </a:r>
          </a:p>
          <a:p>
            <a:pPr algn="l" rtl="0"/>
            <a:r>
              <a:rPr lang="en-US" sz="2400" dirty="0" smtClean="0">
                <a:cs typeface="Arial" charset="0"/>
              </a:rPr>
              <a:t>at delivery : indirect coombs test to the </a:t>
            </a:r>
            <a:r>
              <a:rPr lang="en-US" sz="2400" dirty="0" smtClean="0">
                <a:cs typeface="Arial" charset="0"/>
              </a:rPr>
              <a:t>mother and </a:t>
            </a:r>
            <a:r>
              <a:rPr lang="en-US" sz="2400" dirty="0" err="1" smtClean="0">
                <a:cs typeface="Arial" charset="0"/>
              </a:rPr>
              <a:t>kleihauer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smtClean="0">
                <a:cs typeface="Arial" charset="0"/>
              </a:rPr>
              <a:t>test </a:t>
            </a:r>
            <a:endParaRPr lang="en-US" sz="2400" dirty="0" smtClean="0">
              <a:cs typeface="Arial" charset="0"/>
            </a:endParaRPr>
          </a:p>
          <a:p>
            <a:pPr algn="l" rtl="0"/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smtClean="0">
                <a:cs typeface="Arial" charset="0"/>
              </a:rPr>
              <a:t>give anti </a:t>
            </a:r>
            <a:r>
              <a:rPr lang="en-US" sz="2400" dirty="0" smtClean="0">
                <a:cs typeface="Arial" charset="0"/>
              </a:rPr>
              <a:t>D within 72 hours of birth if baby Rh positive</a:t>
            </a:r>
            <a:endParaRPr lang="en-US" sz="2400" dirty="0" smtClean="0">
              <a:cs typeface="Arial" charset="0"/>
            </a:endParaRPr>
          </a:p>
          <a:p>
            <a:pPr algn="l" rtl="0"/>
            <a:endParaRPr lang="en-US" sz="36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1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8100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Sensitized mother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19256" cy="5943600"/>
          </a:xfrm>
        </p:spPr>
        <p:txBody>
          <a:bodyPr>
            <a:normAutofit lnSpcReduction="10000"/>
          </a:bodyPr>
          <a:lstStyle/>
          <a:p>
            <a:pPr marL="609600" indent="-609600" algn="l" rtl="0" eaLnBrk="1" hangingPunct="1">
              <a:defRPr/>
            </a:pPr>
            <a:r>
              <a:rPr lang="en-US" sz="2400" b="1" i="1" u="sng" dirty="0" smtClean="0">
                <a:solidFill>
                  <a:srgbClr val="00FF00"/>
                </a:solidFill>
                <a:cs typeface="Arial" panose="020B0604020202020204" pitchFamily="34" charset="0"/>
              </a:rPr>
              <a:t>Mildly affected</a:t>
            </a:r>
            <a:r>
              <a:rPr lang="en-US" sz="2400" dirty="0" smtClean="0">
                <a:cs typeface="Arial" panose="020B0604020202020204" pitchFamily="34" charset="0"/>
              </a:rPr>
              <a:t>  :</a:t>
            </a:r>
          </a:p>
          <a:p>
            <a:pPr marL="609600" indent="-609600" algn="l" rtl="0" eaLnBrk="1" hangingPunct="1">
              <a:defRPr/>
            </a:pPr>
            <a:r>
              <a:rPr lang="en-US" sz="2400" dirty="0" smtClean="0">
                <a:cs typeface="Arial" panose="020B0604020202020204" pitchFamily="34" charset="0"/>
              </a:rPr>
              <a:t> when </a:t>
            </a:r>
            <a:r>
              <a:rPr lang="en-US" sz="2400" dirty="0" smtClean="0">
                <a:cs typeface="Arial" panose="020B0604020202020204" pitchFamily="34" charset="0"/>
              </a:rPr>
              <a:t>titer ICT( indirect coombs test) </a:t>
            </a:r>
            <a:r>
              <a:rPr lang="en-US" sz="2400" dirty="0" smtClean="0">
                <a:cs typeface="Arial" panose="020B0604020202020204" pitchFamily="34" charset="0"/>
              </a:rPr>
              <a:t>level less than  1 : 16 or </a:t>
            </a:r>
            <a:r>
              <a:rPr lang="en-US" sz="2400" dirty="0" smtClean="0">
                <a:cs typeface="Arial" panose="020B0604020202020204" pitchFamily="34" charset="0"/>
              </a:rPr>
              <a:t>4iu</a:t>
            </a:r>
          </a:p>
          <a:p>
            <a:pPr marL="609600" indent="-609600" algn="l" rtl="0" eaLnBrk="1" hangingPunct="1">
              <a:defRPr/>
            </a:pPr>
            <a:r>
              <a:rPr lang="en-US" sz="2400" dirty="0" smtClean="0">
                <a:cs typeface="Arial" panose="020B0604020202020204" pitchFamily="34" charset="0"/>
              </a:rPr>
              <a:t>Repeat antibodies titer every 4 weeks</a:t>
            </a:r>
            <a:endParaRPr lang="en-US" sz="2400" dirty="0" smtClean="0">
              <a:cs typeface="Arial" panose="020B0604020202020204" pitchFamily="34" charset="0"/>
            </a:endParaRPr>
          </a:p>
          <a:p>
            <a:pPr algn="l" rtl="0">
              <a:defRPr/>
            </a:pP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smtClean="0">
                <a:cs typeface="Arial" panose="020B0604020202020204" pitchFamily="34" charset="0"/>
              </a:rPr>
              <a:t>   no </a:t>
            </a:r>
            <a:r>
              <a:rPr lang="en-US" sz="2400" dirty="0" smtClean="0">
                <a:cs typeface="Arial" panose="020B0604020202020204" pitchFamily="34" charset="0"/>
              </a:rPr>
              <a:t>invasive fetal </a:t>
            </a:r>
            <a:r>
              <a:rPr lang="en-US" sz="2400" dirty="0" smtClean="0">
                <a:cs typeface="Arial" panose="020B0604020202020204" pitchFamily="34" charset="0"/>
              </a:rPr>
              <a:t>evaluation</a:t>
            </a:r>
          </a:p>
          <a:p>
            <a:pPr algn="l" rtl="0">
              <a:defRPr/>
            </a:pPr>
            <a:r>
              <a:rPr lang="en-US" sz="2400" dirty="0" smtClean="0">
                <a:cs typeface="Arial" panose="020B0604020202020204" pitchFamily="34" charset="0"/>
              </a:rPr>
              <a:t>   no prophylactic anti D needed </a:t>
            </a:r>
            <a:endParaRPr lang="en-US" sz="2400" dirty="0" smtClean="0">
              <a:cs typeface="Arial" panose="020B0604020202020204" pitchFamily="34" charset="0"/>
            </a:endParaRPr>
          </a:p>
          <a:p>
            <a:pPr marL="609600" indent="-609600" algn="l" rtl="0" eaLnBrk="1" hangingPunct="1">
              <a:defRPr/>
            </a:pPr>
            <a:r>
              <a:rPr lang="en-US" sz="2400" dirty="0" smtClean="0">
                <a:cs typeface="Arial" panose="020B0604020202020204" pitchFamily="34" charset="0"/>
              </a:rPr>
              <a:t>follow up by USS</a:t>
            </a:r>
          </a:p>
          <a:p>
            <a:pPr marL="609600" indent="-609600" algn="l" rtl="0" eaLnBrk="1" hangingPunct="1">
              <a:defRPr/>
            </a:pPr>
            <a:r>
              <a:rPr lang="en-US" sz="2400" dirty="0" smtClean="0">
                <a:cs typeface="Arial" panose="020B0604020202020204" pitchFamily="34" charset="0"/>
              </a:rPr>
              <a:t>delivery at term</a:t>
            </a:r>
          </a:p>
          <a:p>
            <a:pPr marL="609600" indent="-609600" algn="l" rtl="0" eaLnBrk="1" hangingPunct="1">
              <a:defRPr/>
            </a:pPr>
            <a:r>
              <a:rPr lang="en-US" sz="2400" b="1" i="1" u="sng" dirty="0" smtClean="0">
                <a:solidFill>
                  <a:srgbClr val="00FF00"/>
                </a:solidFill>
                <a:cs typeface="Arial" panose="020B0604020202020204" pitchFamily="34" charset="0"/>
              </a:rPr>
              <a:t>moderately or </a:t>
            </a:r>
            <a:r>
              <a:rPr lang="en-US" sz="2400" b="1" i="1" u="sng" dirty="0" err="1" smtClean="0">
                <a:solidFill>
                  <a:srgbClr val="00FF00"/>
                </a:solidFill>
                <a:cs typeface="Arial" panose="020B0604020202020204" pitchFamily="34" charset="0"/>
              </a:rPr>
              <a:t>severly</a:t>
            </a:r>
            <a:r>
              <a:rPr lang="en-US" sz="2400" b="1" i="1" u="sng" dirty="0" smtClean="0">
                <a:solidFill>
                  <a:srgbClr val="00FF00"/>
                </a:solidFill>
                <a:cs typeface="Arial" panose="020B0604020202020204" pitchFamily="34" charset="0"/>
              </a:rPr>
              <a:t> affected</a:t>
            </a:r>
          </a:p>
          <a:p>
            <a:pPr marL="0" indent="0" algn="l" rtl="0"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  if antibodies titer more </a:t>
            </a:r>
            <a:r>
              <a:rPr lang="en-US" sz="2400" dirty="0" err="1" smtClean="0">
                <a:cs typeface="Arial" panose="020B0604020202020204" pitchFamily="34" charset="0"/>
              </a:rPr>
              <a:t>tha</a:t>
            </a:r>
            <a:r>
              <a:rPr lang="en-US" sz="2400" dirty="0" smtClean="0">
                <a:cs typeface="Arial" panose="020B0604020202020204" pitchFamily="34" charset="0"/>
              </a:rPr>
              <a:t> 1:16 dilution</a:t>
            </a:r>
          </a:p>
          <a:p>
            <a:pPr marL="0" indent="0" algn="l" rtl="0">
              <a:buNone/>
              <a:defRPr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1- Monitor every 2 weeks</a:t>
            </a:r>
            <a:endParaRPr lang="en-US" sz="24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 algn="l" rtl="0"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2-USS</a:t>
            </a:r>
          </a:p>
          <a:p>
            <a:pPr algn="l" rtl="0">
              <a:defRPr/>
            </a:pPr>
            <a:r>
              <a:rPr lang="en-US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indicate feature of </a:t>
            </a:r>
            <a:r>
              <a:rPr lang="en-US" sz="24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hydrops</a:t>
            </a:r>
            <a:endParaRPr lang="en-US" sz="24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l" rtl="0">
              <a:defRPr/>
            </a:pPr>
            <a:r>
              <a:rPr lang="en-US" sz="2400" dirty="0" smtClean="0">
                <a:cs typeface="Arial" panose="020B0604020202020204" pitchFamily="34" charset="0"/>
              </a:rPr>
              <a:t>amount </a:t>
            </a:r>
            <a:r>
              <a:rPr lang="en-US" sz="2400" dirty="0" smtClean="0">
                <a:cs typeface="Arial" panose="020B0604020202020204" pitchFamily="34" charset="0"/>
              </a:rPr>
              <a:t>of amniotic fluid (</a:t>
            </a:r>
            <a:r>
              <a:rPr lang="en-US" sz="2400" dirty="0" err="1" smtClean="0">
                <a:cs typeface="Arial" panose="020B0604020202020204" pitchFamily="34" charset="0"/>
              </a:rPr>
              <a:t>polyhydramnias</a:t>
            </a:r>
            <a:r>
              <a:rPr lang="en-US" sz="2400" dirty="0" smtClean="0">
                <a:cs typeface="Arial" panose="020B0604020202020204" pitchFamily="34" charset="0"/>
              </a:rPr>
              <a:t>)</a:t>
            </a:r>
          </a:p>
          <a:p>
            <a:pPr algn="l" rtl="0">
              <a:defRPr/>
            </a:pPr>
            <a:r>
              <a:rPr lang="en-US" sz="2400" dirty="0" smtClean="0">
                <a:cs typeface="Arial" panose="020B0604020202020204" pitchFamily="34" charset="0"/>
              </a:rPr>
              <a:t>fetal spleen and liver size </a:t>
            </a:r>
          </a:p>
        </p:txBody>
      </p:sp>
    </p:spTree>
    <p:extLst>
      <p:ext uri="{BB962C8B-B14F-4D97-AF65-F5344CB8AC3E}">
        <p14:creationId xmlns:p14="http://schemas.microsoft.com/office/powerpoint/2010/main" val="25686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172</TotalTime>
  <Words>825</Words>
  <Application>Microsoft Office PowerPoint</Application>
  <PresentationFormat>عرض على الشاشة (3:4)‏</PresentationFormat>
  <Paragraphs>132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حضري</vt:lpstr>
      <vt:lpstr>Rhesus isoimmunization</vt:lpstr>
      <vt:lpstr>عرض تقديمي في PowerPoint</vt:lpstr>
      <vt:lpstr>Etiology of immunization</vt:lpstr>
      <vt:lpstr>immune response</vt:lpstr>
      <vt:lpstr>Pathogenesis of anemia</vt:lpstr>
      <vt:lpstr>عرض تقديمي في PowerPoint</vt:lpstr>
      <vt:lpstr>Prevention</vt:lpstr>
      <vt:lpstr>عرض تقديمي في PowerPoint</vt:lpstr>
      <vt:lpstr>Sensitized mother</vt:lpstr>
      <vt:lpstr>عرض تقديمي في PowerPoint</vt:lpstr>
      <vt:lpstr>عرض تقديمي في PowerPoint</vt:lpstr>
      <vt:lpstr>cordocentesis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Rhesus isoimmunization</dc:title>
  <dc:creator>lenovo</dc:creator>
  <cp:lastModifiedBy>DR.Ahmed Saker 2o1O</cp:lastModifiedBy>
  <cp:revision>20</cp:revision>
  <dcterms:created xsi:type="dcterms:W3CDTF">2024-07-06T15:35:22Z</dcterms:created>
  <dcterms:modified xsi:type="dcterms:W3CDTF">2024-07-07T15:59:46Z</dcterms:modified>
</cp:coreProperties>
</file>